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Montserrat" panose="020B0604020202020204" charset="0"/>
      <p:regular r:id="rId16"/>
      <p:bold r:id="rId17"/>
      <p:italic r:id="rId18"/>
      <p:boldItalic r:id="rId19"/>
    </p:embeddedFont>
    <p:embeddedFont>
      <p:font typeface="Montserrat Medium" panose="020B0604020202020204" charset="0"/>
      <p:regular r:id="rId20"/>
      <p:bold r:id="rId21"/>
      <p:italic r:id="rId22"/>
      <p:boldItalic r:id="rId23"/>
    </p:embeddedFont>
    <p:embeddedFont>
      <p:font typeface="Montserrat SemiBold" panose="020B0604020202020204"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58" y="78"/>
      </p:cViewPr>
      <p:guideLst>
        <p:guide orient="horz" pos="115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1467cf80f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1467cf80f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 name="Google Shape;132;g71467cf80f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b82b8412e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b82b8412e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1" name="Google Shape;141;g3b82b8412e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1467cf80f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1467cf80f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9" name="Google Shape;149;g71467cf80f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d778be637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d778be637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7" name="Google Shape;157;g3d778be637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1503ca9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1503ca9b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6" name="Google Shape;166;g71503ca9b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d778be637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d778be637_1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 name="Google Shape;175;g3d778be637_1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1467cf80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1467cf80f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4" name="Google Shape;184;g71467cf80f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1467cf80f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1467cf80f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 name="Google Shape;197;g71467cf80f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1467cf80f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1467cf80f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6" name="Google Shape;206;g71467cf80f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8" name="Google Shape;9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2" name="Google Shape;10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3" name="Google Shape;10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0" name="Google Shape;11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3" name="Google Shape;11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9" name="Google Shape;1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6" name="Google Shape;86;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dk2"/>
              </a:buClr>
              <a:buSzPts val="1400"/>
              <a:buFont typeface="Source Sans Pro"/>
              <a:buChar char="■"/>
              <a:defRPr sz="1400">
                <a:solidFill>
                  <a:schemeClr val="dk2"/>
                </a:solidFill>
                <a:latin typeface="Source Sans Pro"/>
                <a:ea typeface="Source Sans Pro"/>
                <a:cs typeface="Source Sans Pro"/>
                <a:sym typeface="Source Sans Pro"/>
              </a:defRPr>
            </a:lvl9pPr>
          </a:lstStyle>
          <a:p>
            <a:endParaRPr/>
          </a:p>
        </p:txBody>
      </p:sp>
      <p:sp>
        <p:nvSpPr>
          <p:cNvPr id="87" name="Google Shape;8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33"/>
        <p:cNvGrpSpPr/>
        <p:nvPr/>
      </p:nvGrpSpPr>
      <p:grpSpPr>
        <a:xfrm>
          <a:off x="0" y="0"/>
          <a:ext cx="0" cy="0"/>
          <a:chOff x="0" y="0"/>
          <a:chExt cx="0" cy="0"/>
        </a:xfrm>
      </p:grpSpPr>
      <p:sp>
        <p:nvSpPr>
          <p:cNvPr id="134" name="Google Shape;134;p25"/>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135" name="Google Shape;135;p25"/>
          <p:cNvSpPr txBox="1"/>
          <p:nvPr/>
        </p:nvSpPr>
        <p:spPr>
          <a:xfrm>
            <a:off x="2076750" y="3716315"/>
            <a:ext cx="499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5 Ways to Prepare Your Business &amp; Digital Presence </a:t>
            </a:r>
            <a:endParaRPr sz="2500">
              <a:solidFill>
                <a:srgbClr val="000E31"/>
              </a:solidFill>
              <a:latin typeface="Montserrat Medium"/>
              <a:ea typeface="Montserrat Medium"/>
              <a:cs typeface="Montserrat Medium"/>
              <a:sym typeface="Montserrat Medium"/>
            </a:endParaRPr>
          </a:p>
        </p:txBody>
      </p:sp>
      <p:sp>
        <p:nvSpPr>
          <p:cNvPr id="136" name="Google Shape;136;p25"/>
          <p:cNvSpPr txBox="1"/>
          <p:nvPr/>
        </p:nvSpPr>
        <p:spPr>
          <a:xfrm>
            <a:off x="3072000" y="4487002"/>
            <a:ext cx="3000000" cy="33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a:solidFill>
                  <a:srgbClr val="000E31"/>
                </a:solidFill>
                <a:latin typeface="Montserrat SemiBold"/>
                <a:ea typeface="Montserrat SemiBold"/>
                <a:cs typeface="Montserrat SemiBold"/>
                <a:sym typeface="Montserrat SemiBold"/>
              </a:rPr>
              <a:t>FOR CORONAVIRUS</a:t>
            </a:r>
            <a:endParaRPr sz="1200">
              <a:latin typeface="Montserrat SemiBold"/>
              <a:ea typeface="Montserrat SemiBold"/>
              <a:cs typeface="Montserrat SemiBold"/>
              <a:sym typeface="Montserrat SemiBold"/>
            </a:endParaRPr>
          </a:p>
        </p:txBody>
      </p:sp>
      <p:pic>
        <p:nvPicPr>
          <p:cNvPr id="137" name="Google Shape;137;p25"/>
          <p:cNvPicPr preferRelativeResize="0"/>
          <p:nvPr/>
        </p:nvPicPr>
        <p:blipFill>
          <a:blip r:embed="rId3">
            <a:alphaModFix/>
          </a:blip>
          <a:stretch>
            <a:fillRect/>
          </a:stretch>
        </p:blipFill>
        <p:spPr>
          <a:xfrm>
            <a:off x="2676805" y="388311"/>
            <a:ext cx="3878325" cy="3093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1422600" y="1776106"/>
            <a:ext cx="6298800" cy="2411100"/>
          </a:xfrm>
          <a:prstGeom prst="rect">
            <a:avLst/>
          </a:prstGeom>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US" sz="1400" dirty="0">
                <a:solidFill>
                  <a:srgbClr val="000E31"/>
                </a:solidFill>
                <a:latin typeface="Montserrat Medium"/>
                <a:ea typeface="Montserrat Medium"/>
                <a:cs typeface="Montserrat Medium"/>
                <a:sym typeface="Montserrat Medium"/>
              </a:rPr>
              <a:t>The coronavirus is affecting businesses of all sizes all over the world. Fewer people are traveling, in-store traffic is down, and events of all kinds are being canceled.</a:t>
            </a:r>
            <a:endParaRPr sz="1400" dirty="0">
              <a:solidFill>
                <a:srgbClr val="000E31"/>
              </a:solidFill>
              <a:latin typeface="Montserrat Medium"/>
              <a:ea typeface="Montserrat Medium"/>
              <a:cs typeface="Montserrat Medium"/>
              <a:sym typeface="Montserrat Medium"/>
            </a:endParaRPr>
          </a:p>
          <a:p>
            <a:pPr marL="0" marR="0" lvl="0" indent="0" algn="ctr" rtl="0">
              <a:lnSpc>
                <a:spcPct val="150000"/>
              </a:lnSpc>
              <a:spcBef>
                <a:spcPts val="0"/>
              </a:spcBef>
              <a:spcAft>
                <a:spcPts val="0"/>
              </a:spcAft>
              <a:buNone/>
            </a:pPr>
            <a:endParaRPr sz="1400" dirty="0">
              <a:solidFill>
                <a:srgbClr val="000E31"/>
              </a:solidFill>
              <a:latin typeface="Montserrat Medium"/>
              <a:ea typeface="Montserrat Medium"/>
              <a:cs typeface="Montserrat Medium"/>
              <a:sym typeface="Montserrat Medium"/>
            </a:endParaRPr>
          </a:p>
          <a:p>
            <a:pPr marL="0" marR="0" lvl="0" indent="0" algn="ctr" rtl="0">
              <a:lnSpc>
                <a:spcPct val="150000"/>
              </a:lnSpc>
              <a:spcBef>
                <a:spcPts val="0"/>
              </a:spcBef>
              <a:spcAft>
                <a:spcPts val="0"/>
              </a:spcAft>
              <a:buNone/>
            </a:pPr>
            <a:r>
              <a:rPr lang="en-US" sz="1400" dirty="0">
                <a:solidFill>
                  <a:srgbClr val="000E31"/>
                </a:solidFill>
                <a:latin typeface="Montserrat Medium"/>
                <a:ea typeface="Montserrat Medium"/>
                <a:cs typeface="Montserrat Medium"/>
                <a:sym typeface="Montserrat Medium"/>
              </a:rPr>
              <a:t>However, there are steps you can take to improve and expand your digital presence that may help mitigate the fallout in this challenging time. </a:t>
            </a:r>
            <a:endParaRPr sz="1400" dirty="0">
              <a:solidFill>
                <a:srgbClr val="000E31"/>
              </a:solidFill>
              <a:latin typeface="Montserrat Medium"/>
              <a:ea typeface="Montserrat Medium"/>
              <a:cs typeface="Montserrat Medium"/>
              <a:sym typeface="Montserrat Medium"/>
            </a:endParaRPr>
          </a:p>
          <a:p>
            <a:pPr marL="0" marR="0" lvl="0" indent="0" algn="ctr" rtl="0">
              <a:lnSpc>
                <a:spcPct val="150000"/>
              </a:lnSpc>
              <a:spcBef>
                <a:spcPts val="0"/>
              </a:spcBef>
              <a:spcAft>
                <a:spcPts val="0"/>
              </a:spcAft>
              <a:buNone/>
            </a:pPr>
            <a:endParaRPr sz="1400" dirty="0">
              <a:solidFill>
                <a:srgbClr val="000E31"/>
              </a:solidFill>
              <a:latin typeface="Montserrat Medium"/>
              <a:ea typeface="Montserrat Medium"/>
              <a:cs typeface="Montserrat Medium"/>
              <a:sym typeface="Montserrat Medium"/>
            </a:endParaRPr>
          </a:p>
          <a:p>
            <a:pPr marL="0" marR="0" lvl="0" indent="0" algn="ctr" rtl="0">
              <a:lnSpc>
                <a:spcPct val="150000"/>
              </a:lnSpc>
              <a:spcBef>
                <a:spcPts val="0"/>
              </a:spcBef>
              <a:spcAft>
                <a:spcPts val="0"/>
              </a:spcAft>
              <a:buNone/>
            </a:pPr>
            <a:endParaRPr sz="1400" dirty="0">
              <a:solidFill>
                <a:srgbClr val="000E31"/>
              </a:solidFill>
              <a:latin typeface="Montserrat Medium"/>
              <a:ea typeface="Montserrat Medium"/>
              <a:cs typeface="Montserrat Medium"/>
              <a:sym typeface="Montserrat Medium"/>
            </a:endParaRPr>
          </a:p>
          <a:p>
            <a:pPr marL="0" marR="0" lvl="0" indent="0" algn="ctr" rtl="0">
              <a:lnSpc>
                <a:spcPct val="150000"/>
              </a:lnSpc>
              <a:spcBef>
                <a:spcPts val="0"/>
              </a:spcBef>
              <a:spcAft>
                <a:spcPts val="0"/>
              </a:spcAft>
              <a:buNone/>
            </a:pPr>
            <a:endParaRPr sz="1400" dirty="0">
              <a:solidFill>
                <a:srgbClr val="000E31"/>
              </a:solidFill>
              <a:latin typeface="Montserrat Medium"/>
              <a:ea typeface="Montserrat Medium"/>
              <a:cs typeface="Montserrat Medium"/>
              <a:sym typeface="Montserrat Medium"/>
            </a:endParaRPr>
          </a:p>
        </p:txBody>
      </p:sp>
      <p:sp>
        <p:nvSpPr>
          <p:cNvPr id="144" name="Google Shape;144;p26"/>
          <p:cNvSpPr txBox="1"/>
          <p:nvPr/>
        </p:nvSpPr>
        <p:spPr>
          <a:xfrm>
            <a:off x="2076750" y="1114896"/>
            <a:ext cx="5265344"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500" dirty="0">
                <a:solidFill>
                  <a:srgbClr val="000E31"/>
                </a:solidFill>
                <a:latin typeface="Montserrat Medium"/>
                <a:ea typeface="Montserrat Medium"/>
                <a:cs typeface="Montserrat Medium"/>
                <a:sym typeface="Montserrat Medium"/>
              </a:rPr>
              <a:t>Now is the time to be proactive</a:t>
            </a:r>
            <a:endParaRPr sz="2500" dirty="0">
              <a:solidFill>
                <a:srgbClr val="000E31"/>
              </a:solidFill>
              <a:latin typeface="Montserrat Medium"/>
              <a:ea typeface="Montserrat Medium"/>
              <a:cs typeface="Montserrat Medium"/>
              <a:sym typeface="Montserrat Medium"/>
            </a:endParaRPr>
          </a:p>
        </p:txBody>
      </p:sp>
      <p:sp>
        <p:nvSpPr>
          <p:cNvPr id="145" name="Google Shape;145;p26"/>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50"/>
        <p:cNvGrpSpPr/>
        <p:nvPr/>
      </p:nvGrpSpPr>
      <p:grpSpPr>
        <a:xfrm>
          <a:off x="0" y="0"/>
          <a:ext cx="0" cy="0"/>
          <a:chOff x="0" y="0"/>
          <a:chExt cx="0" cy="0"/>
        </a:xfrm>
      </p:grpSpPr>
      <p:sp>
        <p:nvSpPr>
          <p:cNvPr id="151" name="Google Shape;151;p27"/>
          <p:cNvSpPr txBox="1"/>
          <p:nvPr/>
        </p:nvSpPr>
        <p:spPr>
          <a:xfrm>
            <a:off x="1626575" y="3307950"/>
            <a:ext cx="58908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Here are 5 steps </a:t>
            </a:r>
            <a:endParaRPr sz="2500">
              <a:solidFill>
                <a:srgbClr val="000E31"/>
              </a:solidFill>
              <a:latin typeface="Montserrat Medium"/>
              <a:ea typeface="Montserrat Medium"/>
              <a:cs typeface="Montserrat Medium"/>
              <a:sym typeface="Montserrat Medium"/>
            </a:endParaRPr>
          </a:p>
          <a:p>
            <a:pPr marL="0" lvl="0" indent="0" algn="ctr"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we recommend</a:t>
            </a:r>
            <a:endParaRPr sz="2500">
              <a:solidFill>
                <a:srgbClr val="000E31"/>
              </a:solidFill>
              <a:latin typeface="Montserrat Medium"/>
              <a:ea typeface="Montserrat Medium"/>
              <a:cs typeface="Montserrat Medium"/>
              <a:sym typeface="Montserrat Medium"/>
            </a:endParaRPr>
          </a:p>
        </p:txBody>
      </p:sp>
      <p:pic>
        <p:nvPicPr>
          <p:cNvPr id="152" name="Google Shape;152;p27"/>
          <p:cNvPicPr preferRelativeResize="0"/>
          <p:nvPr/>
        </p:nvPicPr>
        <p:blipFill>
          <a:blip r:embed="rId3">
            <a:alphaModFix/>
          </a:blip>
          <a:stretch>
            <a:fillRect/>
          </a:stretch>
        </p:blipFill>
        <p:spPr>
          <a:xfrm>
            <a:off x="3415423" y="1013660"/>
            <a:ext cx="2260327" cy="2012551"/>
          </a:xfrm>
          <a:prstGeom prst="rect">
            <a:avLst/>
          </a:prstGeom>
          <a:noFill/>
          <a:ln>
            <a:noFill/>
          </a:ln>
        </p:spPr>
      </p:pic>
      <p:sp>
        <p:nvSpPr>
          <p:cNvPr id="153" name="Google Shape;153;p27"/>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58"/>
        <p:cNvGrpSpPr/>
        <p:nvPr/>
      </p:nvGrpSpPr>
      <p:grpSpPr>
        <a:xfrm>
          <a:off x="0" y="0"/>
          <a:ext cx="0" cy="0"/>
          <a:chOff x="0" y="0"/>
          <a:chExt cx="0" cy="0"/>
        </a:xfrm>
      </p:grpSpPr>
      <p:sp>
        <p:nvSpPr>
          <p:cNvPr id="159" name="Google Shape;159;p28"/>
          <p:cNvSpPr txBox="1">
            <a:spLocks noGrp="1"/>
          </p:cNvSpPr>
          <p:nvPr>
            <p:ph type="body" idx="1"/>
          </p:nvPr>
        </p:nvSpPr>
        <p:spPr>
          <a:xfrm>
            <a:off x="499250" y="1446462"/>
            <a:ext cx="4072800" cy="33297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dirty="0">
              <a:solidFill>
                <a:srgbClr val="000E31"/>
              </a:solidFill>
              <a:latin typeface="Montserrat Medium"/>
              <a:ea typeface="Montserrat Medium"/>
              <a:cs typeface="Montserrat Medium"/>
              <a:sym typeface="Montserrat Medium"/>
            </a:endParaRPr>
          </a:p>
          <a:p>
            <a:pPr lvl="0">
              <a:buClr>
                <a:srgbClr val="000E31"/>
              </a:buClr>
              <a:buFont typeface="Montserrat Medium"/>
              <a:buChar char="●"/>
            </a:pPr>
            <a:r>
              <a:rPr lang="en-US" dirty="0">
                <a:solidFill>
                  <a:srgbClr val="000E31"/>
                </a:solidFill>
                <a:latin typeface="Montserrat Medium"/>
              </a:rPr>
              <a:t>As physical visits to stores and business locations decline</a:t>
            </a:r>
            <a:r>
              <a:rPr lang="en-US" dirty="0">
                <a:solidFill>
                  <a:srgbClr val="000E31"/>
                </a:solidFill>
                <a:latin typeface="Montserrat Medium"/>
                <a:sym typeface="Montserrat Medium"/>
              </a:rPr>
              <a:t>, </a:t>
            </a:r>
            <a:r>
              <a:rPr lang="en-US" dirty="0">
                <a:solidFill>
                  <a:srgbClr val="000E31"/>
                </a:solidFill>
                <a:latin typeface="Montserrat Medium"/>
                <a:ea typeface="Montserrat Medium"/>
                <a:cs typeface="Montserrat Medium"/>
                <a:sym typeface="Montserrat Medium"/>
              </a:rPr>
              <a:t>a strong eCommerce solution provides an additional source of revenue </a:t>
            </a:r>
            <a:endParaRPr dirty="0">
              <a:solidFill>
                <a:srgbClr val="000E3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dirty="0">
              <a:solidFill>
                <a:srgbClr val="000E31"/>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We can create an omni-channel eCommerce presence with an online store customers can access through your website, Facebook page and more</a:t>
            </a:r>
            <a:endParaRPr dirty="0">
              <a:solidFill>
                <a:srgbClr val="000E31"/>
              </a:solidFill>
              <a:latin typeface="Montserrat Medium"/>
              <a:ea typeface="Montserrat Medium"/>
              <a:cs typeface="Montserrat Medium"/>
              <a:sym typeface="Montserrat Medium"/>
            </a:endParaRPr>
          </a:p>
        </p:txBody>
      </p:sp>
      <p:sp>
        <p:nvSpPr>
          <p:cNvPr id="160" name="Google Shape;160;p28"/>
          <p:cNvSpPr txBox="1"/>
          <p:nvPr/>
        </p:nvSpPr>
        <p:spPr>
          <a:xfrm>
            <a:off x="626033" y="915612"/>
            <a:ext cx="4496400" cy="66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Prepare for more online transactions </a:t>
            </a:r>
            <a:endParaRPr sz="2500">
              <a:solidFill>
                <a:srgbClr val="000E31"/>
              </a:solidFill>
              <a:latin typeface="Montserrat Medium"/>
              <a:ea typeface="Montserrat Medium"/>
              <a:cs typeface="Montserrat Medium"/>
              <a:sym typeface="Montserrat Medium"/>
            </a:endParaRPr>
          </a:p>
        </p:txBody>
      </p:sp>
      <p:pic>
        <p:nvPicPr>
          <p:cNvPr id="161" name="Google Shape;161;p28"/>
          <p:cNvPicPr preferRelativeResize="0"/>
          <p:nvPr/>
        </p:nvPicPr>
        <p:blipFill>
          <a:blip r:embed="rId3">
            <a:alphaModFix/>
          </a:blip>
          <a:stretch>
            <a:fillRect/>
          </a:stretch>
        </p:blipFill>
        <p:spPr>
          <a:xfrm>
            <a:off x="4878967" y="685792"/>
            <a:ext cx="3541349" cy="3789500"/>
          </a:xfrm>
          <a:prstGeom prst="rect">
            <a:avLst/>
          </a:prstGeom>
          <a:noFill/>
          <a:ln>
            <a:noFill/>
          </a:ln>
        </p:spPr>
      </p:pic>
      <p:sp>
        <p:nvSpPr>
          <p:cNvPr id="162" name="Google Shape;162;p28"/>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67"/>
        <p:cNvGrpSpPr/>
        <p:nvPr/>
      </p:nvGrpSpPr>
      <p:grpSpPr>
        <a:xfrm>
          <a:off x="0" y="0"/>
          <a:ext cx="0" cy="0"/>
          <a:chOff x="0" y="0"/>
          <a:chExt cx="0" cy="0"/>
        </a:xfrm>
      </p:grpSpPr>
      <p:sp>
        <p:nvSpPr>
          <p:cNvPr id="168" name="Google Shape;168;p29"/>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169" name="Google Shape;169;p29"/>
          <p:cNvSpPr txBox="1">
            <a:spLocks noGrp="1"/>
          </p:cNvSpPr>
          <p:nvPr>
            <p:ph type="body" idx="1"/>
          </p:nvPr>
        </p:nvSpPr>
        <p:spPr>
          <a:xfrm>
            <a:off x="4156850" y="1455242"/>
            <a:ext cx="4072800" cy="27084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a:solidFill>
                <a:srgbClr val="000E31"/>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000E31"/>
              </a:buClr>
              <a:buSzPts val="1400"/>
              <a:buFont typeface="Montserrat Medium"/>
              <a:buChar char="●"/>
            </a:pPr>
            <a:r>
              <a:rPr lang="en-US">
                <a:solidFill>
                  <a:srgbClr val="000E31"/>
                </a:solidFill>
                <a:latin typeface="Montserrat Medium"/>
                <a:ea typeface="Montserrat Medium"/>
                <a:cs typeface="Montserrat Medium"/>
                <a:sym typeface="Montserrat Medium"/>
              </a:rPr>
              <a:t>Display messaging on your homepage about any service changes </a:t>
            </a:r>
            <a:endParaRPr>
              <a:solidFill>
                <a:srgbClr val="000E3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a:solidFill>
                <a:srgbClr val="000E31"/>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000E31"/>
              </a:buClr>
              <a:buSzPts val="1400"/>
              <a:buFont typeface="Montserrat Medium"/>
              <a:buChar char="●"/>
            </a:pPr>
            <a:r>
              <a:rPr lang="en-US">
                <a:solidFill>
                  <a:srgbClr val="000E31"/>
                </a:solidFill>
                <a:latin typeface="Montserrat Medium"/>
                <a:ea typeface="Montserrat Medium"/>
                <a:cs typeface="Montserrat Medium"/>
                <a:sym typeface="Montserrat Medium"/>
              </a:rPr>
              <a:t>Add features for scheduling (or rescheduling) in-person appointments</a:t>
            </a:r>
            <a:endParaRPr>
              <a:solidFill>
                <a:srgbClr val="000E3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a:solidFill>
                <a:srgbClr val="000E31"/>
              </a:solidFill>
              <a:latin typeface="Montserrat Medium"/>
              <a:ea typeface="Montserrat Medium"/>
              <a:cs typeface="Montserrat Medium"/>
              <a:sym typeface="Montserrat Medium"/>
            </a:endParaRPr>
          </a:p>
          <a:p>
            <a:pPr marL="457200" lvl="0" indent="-317500" algn="l" rtl="0">
              <a:lnSpc>
                <a:spcPct val="115000"/>
              </a:lnSpc>
              <a:spcBef>
                <a:spcPts val="0"/>
              </a:spcBef>
              <a:spcAft>
                <a:spcPts val="0"/>
              </a:spcAft>
              <a:buClr>
                <a:srgbClr val="000E31"/>
              </a:buClr>
              <a:buSzPts val="1400"/>
              <a:buFont typeface="Montserrat Medium"/>
              <a:buChar char="●"/>
            </a:pPr>
            <a:r>
              <a:rPr lang="en-US">
                <a:solidFill>
                  <a:srgbClr val="000E31"/>
                </a:solidFill>
                <a:latin typeface="Montserrat Medium"/>
                <a:ea typeface="Montserrat Medium"/>
                <a:cs typeface="Montserrat Medium"/>
                <a:sym typeface="Montserrat Medium"/>
              </a:rPr>
              <a:t>Add online payment and online transaction capabilities to existing websites</a:t>
            </a:r>
            <a:endParaRPr>
              <a:solidFill>
                <a:srgbClr val="000E31"/>
              </a:solidFill>
              <a:latin typeface="Montserrat Medium"/>
              <a:ea typeface="Montserrat Medium"/>
              <a:cs typeface="Montserrat Medium"/>
              <a:sym typeface="Montserrat Medium"/>
            </a:endParaRPr>
          </a:p>
        </p:txBody>
      </p:sp>
      <p:sp>
        <p:nvSpPr>
          <p:cNvPr id="170" name="Google Shape;170;p29"/>
          <p:cNvSpPr txBox="1"/>
          <p:nvPr/>
        </p:nvSpPr>
        <p:spPr>
          <a:xfrm>
            <a:off x="4283633" y="1103181"/>
            <a:ext cx="4496400" cy="66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Prepare your website</a:t>
            </a:r>
            <a:endParaRPr sz="2500">
              <a:solidFill>
                <a:srgbClr val="000E31"/>
              </a:solidFill>
              <a:latin typeface="Montserrat Medium"/>
              <a:ea typeface="Montserrat Medium"/>
              <a:cs typeface="Montserrat Medium"/>
              <a:sym typeface="Montserrat Medium"/>
            </a:endParaRPr>
          </a:p>
        </p:txBody>
      </p:sp>
      <p:pic>
        <p:nvPicPr>
          <p:cNvPr id="171" name="Google Shape;171;p29"/>
          <p:cNvPicPr preferRelativeResize="0"/>
          <p:nvPr/>
        </p:nvPicPr>
        <p:blipFill>
          <a:blip r:embed="rId3">
            <a:alphaModFix/>
          </a:blip>
          <a:stretch>
            <a:fillRect/>
          </a:stretch>
        </p:blipFill>
        <p:spPr>
          <a:xfrm>
            <a:off x="637875" y="1011001"/>
            <a:ext cx="3185901" cy="3262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76"/>
        <p:cNvGrpSpPr/>
        <p:nvPr/>
      </p:nvGrpSpPr>
      <p:grpSpPr>
        <a:xfrm>
          <a:off x="0" y="0"/>
          <a:ext cx="0" cy="0"/>
          <a:chOff x="0" y="0"/>
          <a:chExt cx="0" cy="0"/>
        </a:xfrm>
      </p:grpSpPr>
      <p:sp>
        <p:nvSpPr>
          <p:cNvPr id="177" name="Google Shape;177;p30"/>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178" name="Google Shape;178;p30"/>
          <p:cNvSpPr txBox="1">
            <a:spLocks noGrp="1"/>
          </p:cNvSpPr>
          <p:nvPr>
            <p:ph type="body" idx="1"/>
          </p:nvPr>
        </p:nvSpPr>
        <p:spPr>
          <a:xfrm>
            <a:off x="499250" y="1288200"/>
            <a:ext cx="4244100" cy="3329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solidFill>
                  <a:srgbClr val="000E31"/>
                </a:solidFill>
                <a:latin typeface="Montserrat Medium"/>
                <a:ea typeface="Montserrat Medium"/>
                <a:cs typeface="Montserrat Medium"/>
                <a:sym typeface="Montserrat Medium"/>
              </a:rPr>
              <a:t>Since you may not see your customers in-person as much, it’s important to remind them you’re still around and ready for their business. We can create a variety of materials that will keep you top of mind with your customers, including:</a:t>
            </a:r>
            <a:endParaRPr dirty="0">
              <a:solidFill>
                <a:srgbClr val="000E3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Blog posts</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Update videos</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Newsletters</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Webinars</a:t>
            </a:r>
            <a:endParaRPr dirty="0">
              <a:solidFill>
                <a:srgbClr val="000E31"/>
              </a:solidFill>
              <a:latin typeface="Montserrat Medium"/>
              <a:ea typeface="Montserrat Medium"/>
              <a:cs typeface="Montserrat Medium"/>
              <a:sym typeface="Montserrat Medium"/>
            </a:endParaRPr>
          </a:p>
        </p:txBody>
      </p:sp>
      <p:sp>
        <p:nvSpPr>
          <p:cNvPr id="179" name="Google Shape;179;p30"/>
          <p:cNvSpPr txBox="1"/>
          <p:nvPr/>
        </p:nvSpPr>
        <p:spPr>
          <a:xfrm>
            <a:off x="514655" y="722169"/>
            <a:ext cx="4930800" cy="66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Create more digital content </a:t>
            </a:r>
            <a:endParaRPr sz="2500">
              <a:solidFill>
                <a:srgbClr val="000E31"/>
              </a:solidFill>
              <a:latin typeface="Montserrat Medium"/>
              <a:ea typeface="Montserrat Medium"/>
              <a:cs typeface="Montserrat Medium"/>
              <a:sym typeface="Montserrat Medium"/>
            </a:endParaRPr>
          </a:p>
        </p:txBody>
      </p:sp>
      <p:pic>
        <p:nvPicPr>
          <p:cNvPr id="180" name="Google Shape;180;p30"/>
          <p:cNvPicPr preferRelativeResize="0"/>
          <p:nvPr/>
        </p:nvPicPr>
        <p:blipFill>
          <a:blip r:embed="rId3">
            <a:alphaModFix/>
          </a:blip>
          <a:stretch>
            <a:fillRect/>
          </a:stretch>
        </p:blipFill>
        <p:spPr>
          <a:xfrm>
            <a:off x="4676950" y="1066802"/>
            <a:ext cx="3937974" cy="328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0" y="4196520"/>
            <a:ext cx="91440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800"/>
              <a:buFont typeface="Arial"/>
              <a:buNone/>
            </a:pPr>
            <a:r>
              <a:rPr lang="en-US" sz="1800" b="1">
                <a:solidFill>
                  <a:srgbClr val="ED4F4A"/>
                </a:solidFill>
                <a:latin typeface="Montserrat"/>
                <a:ea typeface="Montserrat"/>
                <a:cs typeface="Montserrat"/>
                <a:sym typeface="Montserrat"/>
              </a:rPr>
              <a:t>Let’s create your plan now.</a:t>
            </a:r>
            <a:endParaRPr sz="1800" b="1">
              <a:solidFill>
                <a:srgbClr val="ED4F4A"/>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800">
              <a:solidFill>
                <a:srgbClr val="FF8A86"/>
              </a:solidFill>
              <a:latin typeface="Montserrat"/>
              <a:ea typeface="Montserrat"/>
              <a:cs typeface="Montserrat"/>
              <a:sym typeface="Montserrat"/>
            </a:endParaRPr>
          </a:p>
        </p:txBody>
      </p:sp>
      <p:sp>
        <p:nvSpPr>
          <p:cNvPr id="187" name="Google Shape;187;p31"/>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188" name="Google Shape;188;p31"/>
          <p:cNvSpPr txBox="1">
            <a:spLocks noGrp="1"/>
          </p:cNvSpPr>
          <p:nvPr>
            <p:ph type="title"/>
          </p:nvPr>
        </p:nvSpPr>
        <p:spPr>
          <a:xfrm>
            <a:off x="1422600" y="2130725"/>
            <a:ext cx="6298800" cy="1743900"/>
          </a:xfrm>
          <a:prstGeom prst="rect">
            <a:avLst/>
          </a:prstGeom>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US" sz="1400">
                <a:solidFill>
                  <a:srgbClr val="000E31"/>
                </a:solidFill>
                <a:latin typeface="Montserrat Medium"/>
                <a:ea typeface="Montserrat Medium"/>
                <a:cs typeface="Montserrat Medium"/>
                <a:sym typeface="Montserrat Medium"/>
              </a:rPr>
              <a:t>During an ongoing event like coronavirus, social media is one of your best tools for keeping your customers updated with the latest news from your business. Through social media monitoring you may also pick up on unique opportunities your business has to accommodate your customers’ needs during this challenging time.   </a:t>
            </a:r>
            <a:endParaRPr sz="1400">
              <a:solidFill>
                <a:srgbClr val="000E31"/>
              </a:solidFill>
              <a:latin typeface="Montserrat Medium"/>
              <a:ea typeface="Montserrat Medium"/>
              <a:cs typeface="Montserrat Medium"/>
              <a:sym typeface="Montserrat Medium"/>
            </a:endParaRPr>
          </a:p>
        </p:txBody>
      </p:sp>
      <p:sp>
        <p:nvSpPr>
          <p:cNvPr id="189" name="Google Shape;189;p31"/>
          <p:cNvSpPr txBox="1"/>
          <p:nvPr/>
        </p:nvSpPr>
        <p:spPr>
          <a:xfrm>
            <a:off x="2076750" y="1478312"/>
            <a:ext cx="499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Engage more on social media</a:t>
            </a:r>
            <a:endParaRPr sz="2500">
              <a:solidFill>
                <a:srgbClr val="000E31"/>
              </a:solidFill>
              <a:latin typeface="Montserrat Medium"/>
              <a:ea typeface="Montserrat Medium"/>
              <a:cs typeface="Montserrat Medium"/>
              <a:sym typeface="Montserrat Medium"/>
            </a:endParaRPr>
          </a:p>
        </p:txBody>
      </p:sp>
      <p:pic>
        <p:nvPicPr>
          <p:cNvPr id="190" name="Google Shape;190;p31"/>
          <p:cNvPicPr preferRelativeResize="0"/>
          <p:nvPr/>
        </p:nvPicPr>
        <p:blipFill>
          <a:blip r:embed="rId3">
            <a:alphaModFix/>
          </a:blip>
          <a:stretch>
            <a:fillRect/>
          </a:stretch>
        </p:blipFill>
        <p:spPr>
          <a:xfrm>
            <a:off x="3229700" y="888500"/>
            <a:ext cx="456251" cy="456250"/>
          </a:xfrm>
          <a:prstGeom prst="rect">
            <a:avLst/>
          </a:prstGeom>
          <a:noFill/>
          <a:ln>
            <a:noFill/>
          </a:ln>
          <a:effectLst>
            <a:outerShdw blurRad="214313" dist="85725" dir="5400000" algn="bl" rotWithShape="0">
              <a:srgbClr val="000000">
                <a:alpha val="22000"/>
              </a:srgbClr>
            </a:outerShdw>
          </a:effectLst>
        </p:spPr>
      </p:pic>
      <p:pic>
        <p:nvPicPr>
          <p:cNvPr id="191" name="Google Shape;191;p31"/>
          <p:cNvPicPr preferRelativeResize="0"/>
          <p:nvPr/>
        </p:nvPicPr>
        <p:blipFill>
          <a:blip r:embed="rId4">
            <a:alphaModFix/>
          </a:blip>
          <a:stretch>
            <a:fillRect/>
          </a:stretch>
        </p:blipFill>
        <p:spPr>
          <a:xfrm>
            <a:off x="3969948" y="888500"/>
            <a:ext cx="456251" cy="456250"/>
          </a:xfrm>
          <a:prstGeom prst="rect">
            <a:avLst/>
          </a:prstGeom>
          <a:noFill/>
          <a:ln>
            <a:noFill/>
          </a:ln>
          <a:effectLst>
            <a:outerShdw blurRad="214313" dist="85725" dir="5400000" algn="bl" rotWithShape="0">
              <a:srgbClr val="000000">
                <a:alpha val="22000"/>
              </a:srgbClr>
            </a:outerShdw>
          </a:effectLst>
        </p:spPr>
      </p:pic>
      <p:pic>
        <p:nvPicPr>
          <p:cNvPr id="192" name="Google Shape;192;p31"/>
          <p:cNvPicPr preferRelativeResize="0"/>
          <p:nvPr/>
        </p:nvPicPr>
        <p:blipFill>
          <a:blip r:embed="rId5">
            <a:alphaModFix/>
          </a:blip>
          <a:stretch>
            <a:fillRect/>
          </a:stretch>
        </p:blipFill>
        <p:spPr>
          <a:xfrm>
            <a:off x="4710197" y="888500"/>
            <a:ext cx="456251" cy="456250"/>
          </a:xfrm>
          <a:prstGeom prst="rect">
            <a:avLst/>
          </a:prstGeom>
          <a:noFill/>
          <a:ln>
            <a:noFill/>
          </a:ln>
          <a:effectLst>
            <a:outerShdw blurRad="214313" dist="85725" dir="5400000" algn="bl" rotWithShape="0">
              <a:srgbClr val="000000">
                <a:alpha val="22000"/>
              </a:srgbClr>
            </a:outerShdw>
          </a:effectLst>
        </p:spPr>
      </p:pic>
      <p:pic>
        <p:nvPicPr>
          <p:cNvPr id="193" name="Google Shape;193;p31"/>
          <p:cNvPicPr preferRelativeResize="0"/>
          <p:nvPr/>
        </p:nvPicPr>
        <p:blipFill>
          <a:blip r:embed="rId6">
            <a:alphaModFix/>
          </a:blip>
          <a:stretch>
            <a:fillRect/>
          </a:stretch>
        </p:blipFill>
        <p:spPr>
          <a:xfrm>
            <a:off x="5450445" y="888500"/>
            <a:ext cx="463855" cy="456250"/>
          </a:xfrm>
          <a:prstGeom prst="rect">
            <a:avLst/>
          </a:prstGeom>
          <a:noFill/>
          <a:ln>
            <a:noFill/>
          </a:ln>
          <a:effectLst>
            <a:outerShdw blurRad="171450" dist="85725" dir="5400000" algn="bl" rotWithShape="0">
              <a:srgbClr val="000000">
                <a:alpha val="22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198"/>
        <p:cNvGrpSpPr/>
        <p:nvPr/>
      </p:nvGrpSpPr>
      <p:grpSpPr>
        <a:xfrm>
          <a:off x="0" y="0"/>
          <a:ext cx="0" cy="0"/>
          <a:chOff x="0" y="0"/>
          <a:chExt cx="0" cy="0"/>
        </a:xfrm>
      </p:grpSpPr>
      <p:sp>
        <p:nvSpPr>
          <p:cNvPr id="199" name="Google Shape;199;p32"/>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200" name="Google Shape;200;p32"/>
          <p:cNvSpPr txBox="1">
            <a:spLocks noGrp="1"/>
          </p:cNvSpPr>
          <p:nvPr>
            <p:ph type="body" idx="1"/>
          </p:nvPr>
        </p:nvSpPr>
        <p:spPr>
          <a:xfrm>
            <a:off x="4156850" y="1074242"/>
            <a:ext cx="4072800" cy="27084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dirty="0">
              <a:solidFill>
                <a:srgbClr val="000E3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US" dirty="0">
                <a:solidFill>
                  <a:srgbClr val="000E31"/>
                </a:solidFill>
                <a:latin typeface="Montserrat Medium"/>
                <a:ea typeface="Montserrat Medium"/>
                <a:cs typeface="Montserrat Medium"/>
                <a:sym typeface="Montserrat Medium"/>
              </a:rPr>
              <a:t>If you’ve recently thought about large scale changes to your website or online presence, now may be the ideal time to make them. This way when customers are ready to return, your digital presence is fresh and ready to convert more customers than ever.  </a:t>
            </a:r>
            <a:endParaRPr dirty="0">
              <a:solidFill>
                <a:srgbClr val="000E31"/>
              </a:solidFill>
              <a:latin typeface="Montserrat Medium"/>
              <a:ea typeface="Montserrat Medium"/>
              <a:cs typeface="Montserrat Medium"/>
              <a:sym typeface="Montserrat Medium"/>
            </a:endParaRPr>
          </a:p>
          <a:p>
            <a:pPr marL="457200" lvl="0" indent="0" algn="l" rtl="0">
              <a:lnSpc>
                <a:spcPct val="115000"/>
              </a:lnSpc>
              <a:spcBef>
                <a:spcPts val="0"/>
              </a:spcBef>
              <a:spcAft>
                <a:spcPts val="0"/>
              </a:spcAft>
              <a:buNone/>
            </a:pPr>
            <a:endParaRPr dirty="0">
              <a:solidFill>
                <a:srgbClr val="000E31"/>
              </a:solidFill>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US" dirty="0">
                <a:solidFill>
                  <a:srgbClr val="000E31"/>
                </a:solidFill>
                <a:latin typeface="Montserrat Medium"/>
                <a:ea typeface="Montserrat Medium"/>
                <a:cs typeface="Montserrat Medium"/>
                <a:sym typeface="Montserrat Medium"/>
              </a:rPr>
              <a:t>Key Project Ideas:</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Website redesign</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SEO improvements</a:t>
            </a:r>
            <a:endParaRPr dirty="0">
              <a:solidFill>
                <a:srgbClr val="000E31"/>
              </a:solidFill>
              <a:latin typeface="Montserrat Medium"/>
              <a:ea typeface="Montserrat Medium"/>
              <a:cs typeface="Montserrat Medium"/>
              <a:sym typeface="Montserrat Medium"/>
            </a:endParaRPr>
          </a:p>
          <a:p>
            <a:pPr marL="457200" lvl="0" indent="-317500" algn="l" rtl="0">
              <a:lnSpc>
                <a:spcPct val="150000"/>
              </a:lnSpc>
              <a:spcBef>
                <a:spcPts val="0"/>
              </a:spcBef>
              <a:spcAft>
                <a:spcPts val="0"/>
              </a:spcAft>
              <a:buClr>
                <a:srgbClr val="000E31"/>
              </a:buClr>
              <a:buSzPts val="1400"/>
              <a:buFont typeface="Montserrat Medium"/>
              <a:buChar char="●"/>
            </a:pPr>
            <a:r>
              <a:rPr lang="en-US" dirty="0">
                <a:solidFill>
                  <a:srgbClr val="000E31"/>
                </a:solidFill>
                <a:latin typeface="Montserrat Medium"/>
                <a:ea typeface="Montserrat Medium"/>
                <a:cs typeface="Montserrat Medium"/>
                <a:sym typeface="Montserrat Medium"/>
              </a:rPr>
              <a:t>Security, accessibility &amp; privacy </a:t>
            </a:r>
            <a:endParaRPr dirty="0">
              <a:solidFill>
                <a:srgbClr val="000E31"/>
              </a:solidFill>
              <a:latin typeface="Montserrat Medium"/>
              <a:ea typeface="Montserrat Medium"/>
              <a:cs typeface="Montserrat Medium"/>
              <a:sym typeface="Montserrat Medium"/>
            </a:endParaRPr>
          </a:p>
        </p:txBody>
      </p:sp>
      <p:sp>
        <p:nvSpPr>
          <p:cNvPr id="201" name="Google Shape;201;p32"/>
          <p:cNvSpPr txBox="1"/>
          <p:nvPr/>
        </p:nvSpPr>
        <p:spPr>
          <a:xfrm>
            <a:off x="4163471" y="798381"/>
            <a:ext cx="4496400" cy="66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500">
                <a:solidFill>
                  <a:srgbClr val="000E31"/>
                </a:solidFill>
                <a:latin typeface="Montserrat Medium"/>
                <a:ea typeface="Montserrat Medium"/>
                <a:cs typeface="Montserrat Medium"/>
                <a:sym typeface="Montserrat Medium"/>
              </a:rPr>
              <a:t>Consider Larger Projects</a:t>
            </a:r>
            <a:endParaRPr sz="2500">
              <a:solidFill>
                <a:srgbClr val="000E31"/>
              </a:solidFill>
              <a:latin typeface="Montserrat Medium"/>
              <a:ea typeface="Montserrat Medium"/>
              <a:cs typeface="Montserrat Medium"/>
              <a:sym typeface="Montserrat Medium"/>
            </a:endParaRPr>
          </a:p>
        </p:txBody>
      </p:sp>
      <p:pic>
        <p:nvPicPr>
          <p:cNvPr id="202" name="Google Shape;202;p32"/>
          <p:cNvPicPr preferRelativeResize="0"/>
          <p:nvPr/>
        </p:nvPicPr>
        <p:blipFill>
          <a:blip r:embed="rId3">
            <a:alphaModFix/>
          </a:blip>
          <a:stretch>
            <a:fillRect/>
          </a:stretch>
        </p:blipFill>
        <p:spPr>
          <a:xfrm>
            <a:off x="656525" y="952500"/>
            <a:ext cx="2902875" cy="354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9FCFE"/>
            </a:gs>
            <a:gs pos="100000">
              <a:srgbClr val="CEE8F6"/>
            </a:gs>
          </a:gsLst>
          <a:lin ang="5400012" scaled="0"/>
        </a:gradFill>
        <a:effectLst/>
      </p:bgPr>
    </p:bg>
    <p:spTree>
      <p:nvGrpSpPr>
        <p:cNvPr id="1" name="Shape 207"/>
        <p:cNvGrpSpPr/>
        <p:nvPr/>
      </p:nvGrpSpPr>
      <p:grpSpPr>
        <a:xfrm>
          <a:off x="0" y="0"/>
          <a:ext cx="0" cy="0"/>
          <a:chOff x="0" y="0"/>
          <a:chExt cx="0" cy="0"/>
        </a:xfrm>
      </p:grpSpPr>
      <p:sp>
        <p:nvSpPr>
          <p:cNvPr id="208" name="Google Shape;208;p33"/>
          <p:cNvSpPr txBox="1"/>
          <p:nvPr/>
        </p:nvSpPr>
        <p:spPr>
          <a:xfrm>
            <a:off x="1452163" y="3707350"/>
            <a:ext cx="1946100" cy="33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300">
                <a:solidFill>
                  <a:srgbClr val="000E31"/>
                </a:solidFill>
                <a:latin typeface="Montserrat SemiBold"/>
                <a:ea typeface="Montserrat SemiBold"/>
                <a:cs typeface="Montserrat SemiBold"/>
                <a:sym typeface="Montserrat SemiBold"/>
              </a:rPr>
              <a:t>www.yoursite.com</a:t>
            </a:r>
            <a:endParaRPr sz="1300">
              <a:solidFill>
                <a:srgbClr val="000E31"/>
              </a:solidFill>
              <a:latin typeface="Montserrat SemiBold"/>
              <a:ea typeface="Montserrat SemiBold"/>
              <a:cs typeface="Montserrat SemiBold"/>
              <a:sym typeface="Montserrat SemiBold"/>
            </a:endParaRPr>
          </a:p>
        </p:txBody>
      </p:sp>
      <p:sp>
        <p:nvSpPr>
          <p:cNvPr id="209" name="Google Shape;209;p33"/>
          <p:cNvSpPr txBox="1"/>
          <p:nvPr/>
        </p:nvSpPr>
        <p:spPr>
          <a:xfrm>
            <a:off x="5744222" y="3707350"/>
            <a:ext cx="1491900" cy="33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300">
                <a:solidFill>
                  <a:srgbClr val="000E31"/>
                </a:solidFill>
                <a:latin typeface="Montserrat SemiBold"/>
                <a:ea typeface="Montserrat SemiBold"/>
                <a:cs typeface="Montserrat SemiBold"/>
                <a:sym typeface="Montserrat SemiBold"/>
              </a:rPr>
              <a:t>555.555.5555</a:t>
            </a:r>
            <a:endParaRPr sz="1300">
              <a:solidFill>
                <a:srgbClr val="000E31"/>
              </a:solidFill>
              <a:latin typeface="Montserrat SemiBold"/>
              <a:ea typeface="Montserrat SemiBold"/>
              <a:cs typeface="Montserrat SemiBold"/>
              <a:sym typeface="Montserrat SemiBold"/>
            </a:endParaRPr>
          </a:p>
        </p:txBody>
      </p:sp>
      <p:sp>
        <p:nvSpPr>
          <p:cNvPr id="210" name="Google Shape;210;p33"/>
          <p:cNvSpPr txBox="1"/>
          <p:nvPr/>
        </p:nvSpPr>
        <p:spPr>
          <a:xfrm>
            <a:off x="3598938" y="3707350"/>
            <a:ext cx="1946100" cy="336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300">
                <a:solidFill>
                  <a:srgbClr val="000E31"/>
                </a:solidFill>
                <a:latin typeface="Montserrat SemiBold"/>
                <a:ea typeface="Montserrat SemiBold"/>
                <a:cs typeface="Montserrat SemiBold"/>
                <a:sym typeface="Montserrat SemiBold"/>
              </a:rPr>
              <a:t>your@email.com</a:t>
            </a:r>
            <a:endParaRPr sz="1300">
              <a:solidFill>
                <a:srgbClr val="000E31"/>
              </a:solidFill>
              <a:latin typeface="Montserrat SemiBold"/>
              <a:ea typeface="Montserrat SemiBold"/>
              <a:cs typeface="Montserrat SemiBold"/>
              <a:sym typeface="Montserrat SemiBold"/>
            </a:endParaRPr>
          </a:p>
        </p:txBody>
      </p:sp>
      <p:sp>
        <p:nvSpPr>
          <p:cNvPr id="211" name="Google Shape;211;p33"/>
          <p:cNvSpPr txBox="1"/>
          <p:nvPr/>
        </p:nvSpPr>
        <p:spPr>
          <a:xfrm>
            <a:off x="323400" y="234099"/>
            <a:ext cx="921900" cy="336300"/>
          </a:xfrm>
          <a:prstGeom prst="rect">
            <a:avLst/>
          </a:prstGeom>
          <a:gradFill>
            <a:gsLst>
              <a:gs pos="0">
                <a:srgbClr val="E0EBF1"/>
              </a:gs>
              <a:gs pos="100000">
                <a:srgbClr val="CEE8F6"/>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900" b="1" i="0" u="none" strike="noStrike" cap="none">
                <a:solidFill>
                  <a:srgbClr val="000E31"/>
                </a:solidFill>
                <a:latin typeface="Montserrat"/>
                <a:ea typeface="Montserrat"/>
                <a:cs typeface="Montserrat"/>
                <a:sym typeface="Montserrat"/>
              </a:rPr>
              <a:t>Your Logo</a:t>
            </a:r>
            <a:endParaRPr sz="900" b="1" i="0" u="none" strike="noStrike" cap="none">
              <a:solidFill>
                <a:srgbClr val="000E31"/>
              </a:solidFill>
              <a:latin typeface="Montserrat"/>
              <a:ea typeface="Montserrat"/>
              <a:cs typeface="Montserrat"/>
              <a:sym typeface="Montserrat"/>
            </a:endParaRPr>
          </a:p>
        </p:txBody>
      </p:sp>
      <p:sp>
        <p:nvSpPr>
          <p:cNvPr id="212" name="Google Shape;212;p33"/>
          <p:cNvSpPr txBox="1"/>
          <p:nvPr/>
        </p:nvSpPr>
        <p:spPr>
          <a:xfrm>
            <a:off x="2076750" y="2468912"/>
            <a:ext cx="4990500" cy="661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500" dirty="0">
                <a:solidFill>
                  <a:srgbClr val="000E31"/>
                </a:solidFill>
                <a:latin typeface="Montserrat Medium"/>
                <a:ea typeface="Montserrat Medium"/>
                <a:cs typeface="Montserrat Medium"/>
                <a:sym typeface="Montserrat Medium"/>
              </a:rPr>
              <a:t>Let us know how we can help</a:t>
            </a:r>
            <a:endParaRPr sz="2500" dirty="0">
              <a:solidFill>
                <a:srgbClr val="000E31"/>
              </a:solidFill>
              <a:latin typeface="Montserrat Medium"/>
              <a:ea typeface="Montserrat Medium"/>
              <a:cs typeface="Montserrat Medium"/>
              <a:sym typeface="Montserrat Medium"/>
            </a:endParaRPr>
          </a:p>
        </p:txBody>
      </p:sp>
      <p:sp>
        <p:nvSpPr>
          <p:cNvPr id="213" name="Google Shape;213;p33"/>
          <p:cNvSpPr txBox="1">
            <a:spLocks noGrp="1"/>
          </p:cNvSpPr>
          <p:nvPr>
            <p:ph type="title"/>
          </p:nvPr>
        </p:nvSpPr>
        <p:spPr>
          <a:xfrm>
            <a:off x="3103650" y="3104650"/>
            <a:ext cx="2936700" cy="45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1">
                <a:solidFill>
                  <a:srgbClr val="ED4F4A"/>
                </a:solidFill>
                <a:latin typeface="Montserrat"/>
                <a:ea typeface="Montserrat"/>
                <a:cs typeface="Montserrat"/>
                <a:sym typeface="Montserrat"/>
              </a:rPr>
              <a:t>Contact us today!</a:t>
            </a:r>
            <a:endParaRPr sz="1800" b="1">
              <a:solidFill>
                <a:srgbClr val="ED4F4A"/>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800">
              <a:solidFill>
                <a:srgbClr val="FF8A86"/>
              </a:solidFill>
              <a:latin typeface="Montserrat"/>
              <a:ea typeface="Montserrat"/>
              <a:cs typeface="Montserrat"/>
              <a:sym typeface="Montserrat"/>
            </a:endParaRPr>
          </a:p>
        </p:txBody>
      </p:sp>
      <p:pic>
        <p:nvPicPr>
          <p:cNvPr id="214" name="Google Shape;214;p33"/>
          <p:cNvPicPr preferRelativeResize="0"/>
          <p:nvPr/>
        </p:nvPicPr>
        <p:blipFill rotWithShape="1">
          <a:blip r:embed="rId3">
            <a:alphaModFix/>
          </a:blip>
          <a:srcRect/>
          <a:stretch/>
        </p:blipFill>
        <p:spPr>
          <a:xfrm>
            <a:off x="3451030" y="688751"/>
            <a:ext cx="1857950" cy="166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394</Words>
  <Application>Microsoft Office PowerPoint</Application>
  <PresentationFormat>On-screen Show (16:9)</PresentationFormat>
  <Paragraphs>62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Montserrat SemiBold</vt:lpstr>
      <vt:lpstr>Arial</vt:lpstr>
      <vt:lpstr>Montserrat</vt:lpstr>
      <vt:lpstr>Source Sans Pro</vt:lpstr>
      <vt:lpstr>Montserrat Medium</vt:lpstr>
      <vt:lpstr>Calibri</vt:lpstr>
      <vt:lpstr>Simple Light</vt:lpstr>
      <vt:lpstr>PowerPoint Presentation</vt:lpstr>
      <vt:lpstr>The coronavirus is affecting businesses of all sizes all over the world. Fewer people are traveling, in-store traffic is down, and events of all kinds are being canceled.  However, there are steps you can take to improve and expand your digital presence that may help mitigate the fallout in this challenging time.    </vt:lpstr>
      <vt:lpstr>PowerPoint Presentation</vt:lpstr>
      <vt:lpstr>PowerPoint Presentation</vt:lpstr>
      <vt:lpstr>PowerPoint Presentation</vt:lpstr>
      <vt:lpstr>PowerPoint Presentation</vt:lpstr>
      <vt:lpstr>Let’s create your plan now. </vt:lpstr>
      <vt:lpstr>PowerPoint Presentation</vt:lpstr>
      <vt:lpstr>Contact us today!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DudaLenovo</cp:lastModifiedBy>
  <cp:revision>4</cp:revision>
  <dcterms:modified xsi:type="dcterms:W3CDTF">2020-04-05T15:51:47Z</dcterms:modified>
</cp:coreProperties>
</file>